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6"/>
  </p:notesMasterIdLst>
  <p:handoutMasterIdLst>
    <p:handoutMasterId r:id="rId37"/>
  </p:handoutMasterIdLst>
  <p:sldIdLst>
    <p:sldId id="305" r:id="rId2"/>
    <p:sldId id="302" r:id="rId3"/>
    <p:sldId id="266" r:id="rId4"/>
    <p:sldId id="259" r:id="rId5"/>
    <p:sldId id="309" r:id="rId6"/>
    <p:sldId id="306" r:id="rId7"/>
    <p:sldId id="307" r:id="rId8"/>
    <p:sldId id="262" r:id="rId9"/>
    <p:sldId id="310" r:id="rId10"/>
    <p:sldId id="263" r:id="rId11"/>
    <p:sldId id="312" r:id="rId12"/>
    <p:sldId id="311" r:id="rId13"/>
    <p:sldId id="265" r:id="rId14"/>
    <p:sldId id="293" r:id="rId15"/>
    <p:sldId id="267" r:id="rId16"/>
    <p:sldId id="313" r:id="rId17"/>
    <p:sldId id="287" r:id="rId18"/>
    <p:sldId id="292" r:id="rId19"/>
    <p:sldId id="268" r:id="rId20"/>
    <p:sldId id="269" r:id="rId21"/>
    <p:sldId id="270" r:id="rId22"/>
    <p:sldId id="271" r:id="rId23"/>
    <p:sldId id="272" r:id="rId24"/>
    <p:sldId id="273" r:id="rId25"/>
    <p:sldId id="314" r:id="rId26"/>
    <p:sldId id="274" r:id="rId27"/>
    <p:sldId id="315" r:id="rId28"/>
    <p:sldId id="275" r:id="rId29"/>
    <p:sldId id="276" r:id="rId30"/>
    <p:sldId id="299" r:id="rId31"/>
    <p:sldId id="294" r:id="rId32"/>
    <p:sldId id="295" r:id="rId33"/>
    <p:sldId id="296" r:id="rId34"/>
    <p:sldId id="297" r:id="rId35"/>
  </p:sldIdLst>
  <p:sldSz cx="12192000" cy="6858000"/>
  <p:notesSz cx="7302500" cy="95885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>
        <p:scale>
          <a:sx n="90" d="100"/>
          <a:sy n="90" d="100"/>
        </p:scale>
        <p:origin x="-1192" y="-1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7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48.pn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7" Type="http://schemas.openxmlformats.org/officeDocument/2006/relationships/image" Target="../media/image52.png"/><Relationship Id="rId8" Type="http://schemas.openxmlformats.org/officeDocument/2006/relationships/image" Target="../media/image48.png"/><Relationship Id="rId9" Type="http://schemas.openxmlformats.org/officeDocument/2006/relationships/image" Target="../media/image53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40.png"/><Relationship Id="rId13" Type="http://schemas.openxmlformats.org/officeDocument/2006/relationships/image" Target="../media/image57.png"/><Relationship Id="rId14" Type="http://schemas.openxmlformats.org/officeDocument/2006/relationships/image" Target="../media/image17.pn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.xml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41.png"/><Relationship Id="rId10" Type="http://schemas.openxmlformats.org/officeDocument/2006/relationships/image" Target="../media/image61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3.png"/><Relationship Id="rId8" Type="http://schemas.openxmlformats.org/officeDocument/2006/relationships/image" Target="../media/image41.png"/><Relationship Id="rId9" Type="http://schemas.openxmlformats.org/officeDocument/2006/relationships/image" Target="../media/image64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53.png"/><Relationship Id="rId1" Type="http://schemas.openxmlformats.org/officeDocument/2006/relationships/tags" Target="../tags/tag48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447800"/>
            <a:ext cx="6553200" cy="486727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Midterm 1 </a:t>
            </a:r>
          </a:p>
          <a:p>
            <a:pPr lvl="1"/>
            <a:r>
              <a:rPr lang="en-US" sz="2000" dirty="0" smtClean="0"/>
              <a:t>Graded midterms available on </a:t>
            </a:r>
            <a:r>
              <a:rPr lang="en-US" sz="2000" dirty="0" err="1" smtClean="0"/>
              <a:t>pandagrader</a:t>
            </a:r>
            <a:endParaRPr lang="en-US" sz="2000" dirty="0" smtClean="0"/>
          </a:p>
          <a:p>
            <a:pPr lvl="1"/>
            <a:r>
              <a:rPr lang="en-US" sz="2000" dirty="0" smtClean="0"/>
              <a:t>See Piazza for post on how fire alarm is handled</a:t>
            </a:r>
          </a:p>
          <a:p>
            <a:pPr lvl="5"/>
            <a:endParaRPr lang="en-US" sz="1200" dirty="0" smtClean="0"/>
          </a:p>
          <a:p>
            <a:pPr eaLnBrk="1" hangingPunct="1"/>
            <a:r>
              <a:rPr lang="en-US" sz="2400" dirty="0" smtClean="0"/>
              <a:t>Project 4: Ghostbusters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ue Friday at 5pm</a:t>
            </a:r>
          </a:p>
          <a:p>
            <a:pPr lvl="5"/>
            <a:endParaRPr lang="en-US" sz="1200" dirty="0" smtClean="0"/>
          </a:p>
          <a:p>
            <a:r>
              <a:rPr lang="en-US" sz="2400" dirty="0"/>
              <a:t>Homework 7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Due Tuesday 4/1 at 11:</a:t>
            </a:r>
            <a:r>
              <a:rPr lang="en-US" sz="2000" dirty="0" smtClean="0">
                <a:solidFill>
                  <a:srgbClr val="FF0000"/>
                </a:solidFill>
              </a:rPr>
              <a:t>59pm</a:t>
            </a:r>
          </a:p>
          <a:p>
            <a:pPr lvl="4"/>
            <a:endParaRPr lang="en-US" sz="1200" dirty="0" smtClean="0"/>
          </a:p>
          <a:p>
            <a:r>
              <a:rPr lang="en-US" sz="2400" dirty="0" smtClean="0"/>
              <a:t>Project 3 Contest Results</a:t>
            </a:r>
            <a:endParaRPr lang="en-US" sz="2400" dirty="0"/>
          </a:p>
          <a:p>
            <a:pPr lvl="1"/>
            <a:r>
              <a:rPr lang="en-US" sz="2000" dirty="0" smtClean="0"/>
              <a:t>On Thursday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37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</a:t>
            </a:r>
            <a:r>
              <a:rPr lang="en-US" sz="2400" dirty="0" smtClean="0">
                <a:latin typeface="Calibri"/>
                <a:cs typeface="Calibri"/>
              </a:rPr>
              <a:t>environments.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  or, equivalently, if and only if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What </a:t>
            </a:r>
            <a:r>
              <a:rPr lang="en-US" sz="2400" dirty="0">
                <a:latin typeface="Calibri"/>
                <a:cs typeface="Calibri"/>
              </a:rPr>
              <a:t>about this domain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What </a:t>
            </a:r>
            <a:r>
              <a:rPr lang="en-US" sz="2400" dirty="0">
                <a:latin typeface="Calibri"/>
                <a:cs typeface="Calibri"/>
              </a:rPr>
              <a:t>about this domain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Alarm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Conditional Independence and the </a:t>
            </a:r>
            <a:r>
              <a:rPr lang="en-US" dirty="0">
                <a:latin typeface="Calibri"/>
                <a:cs typeface="Calibri"/>
              </a:rPr>
              <a:t>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Chain rule: </a:t>
            </a: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Bayes</a:t>
            </a:r>
            <a:r>
              <a:rPr lang="ja-JP" altLang="en-US" sz="2400" dirty="0" smtClean="0">
                <a:latin typeface="Calibri"/>
                <a:cs typeface="Calibri"/>
              </a:rPr>
              <a:t>’</a:t>
            </a:r>
            <a:r>
              <a:rPr lang="en-US" sz="2400" dirty="0" smtClean="0">
                <a:latin typeface="Calibri"/>
                <a:cs typeface="Calibri"/>
              </a:rPr>
              <a:t>nets </a:t>
            </a:r>
            <a:r>
              <a:rPr lang="en-US" sz="2400" dirty="0">
                <a:latin typeface="Calibri"/>
                <a:cs typeface="Calibri"/>
              </a:rPr>
              <a:t>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</a:t>
            </a:r>
            <a:r>
              <a:rPr lang="en-US" sz="2000" kern="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</a:t>
            </a:r>
            <a:r>
              <a:rPr lang="en-US" sz="2000" kern="0" dirty="0" smtClean="0">
                <a:solidFill>
                  <a:schemeClr val="accent2"/>
                </a:solidFill>
                <a:latin typeface="Calibri"/>
                <a:cs typeface="Calibri"/>
              </a:rPr>
              <a:t> -g </a:t>
            </a: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</a:t>
            </a:r>
            <a:r>
              <a:rPr lang="en-US" sz="2000" kern="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/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/>
                <a:gridCol w="739943"/>
                <a:gridCol w="739943"/>
                <a:gridCol w="1175834"/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Bayes</a:t>
            </a:r>
            <a:r>
              <a:rPr lang="ja-JP" altLang="en-US" dirty="0" smtClean="0">
                <a:latin typeface="Calibri"/>
                <a:cs typeface="Calibri"/>
              </a:rPr>
              <a:t>’</a:t>
            </a:r>
            <a:r>
              <a:rPr lang="en-US" dirty="0" smtClean="0">
                <a:latin typeface="Calibri"/>
                <a:cs typeface="Calibri"/>
              </a:rPr>
              <a:t>Nets</a:t>
            </a:r>
            <a:r>
              <a:rPr lang="en-US" dirty="0">
                <a:latin typeface="Calibri"/>
                <a:cs typeface="Calibri"/>
              </a:rPr>
              <a:t>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No </a:t>
            </a:r>
            <a:r>
              <a:rPr lang="en-US" dirty="0">
                <a:latin typeface="Calibri"/>
                <a:cs typeface="Calibri"/>
              </a:rPr>
              <a:t>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Why </a:t>
            </a:r>
            <a:r>
              <a:rPr lang="en-US" sz="2400" dirty="0">
                <a:latin typeface="Calibri"/>
                <a:cs typeface="Calibri"/>
              </a:rPr>
              <a:t>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/>
            </a:r>
            <a:br>
              <a:rPr lang="en-US" sz="2400" dirty="0" smtClean="0">
                <a:latin typeface="Calibri"/>
                <a:cs typeface="Calibri"/>
              </a:rPr>
            </a:br>
            <a:endParaRPr lang="en-US" sz="2400" dirty="0" smtClean="0">
              <a:latin typeface="Calibri"/>
              <a:cs typeface="Calibri"/>
            </a:endParaRP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Variables</a:t>
            </a: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</a:t>
            </a:r>
            <a:r>
              <a:rPr lang="en-US" sz="2000" dirty="0" smtClean="0">
                <a:latin typeface="Calibri"/>
                <a:cs typeface="Calibri"/>
              </a:rPr>
              <a:t>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A </a:t>
            </a:r>
            <a:r>
              <a:rPr lang="en-US" sz="2400" dirty="0">
                <a:latin typeface="Calibri"/>
                <a:cs typeface="Calibri"/>
              </a:rPr>
              <a:t>set of nodes, one per variable </a:t>
            </a:r>
            <a:r>
              <a:rPr lang="en-US" sz="2400" dirty="0" smtClean="0">
                <a:latin typeface="Calibri"/>
                <a:cs typeface="Calibri"/>
              </a:rPr>
              <a:t>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</a:t>
            </a:r>
            <a:r>
              <a:rPr lang="en-US" sz="2400" dirty="0" smtClean="0">
                <a:latin typeface="Calibri"/>
                <a:cs typeface="Calibri"/>
              </a:rPr>
              <a:t>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</a:t>
            </a:r>
            <a:r>
              <a:rPr lang="en-US" sz="2400" dirty="0" smtClean="0">
                <a:latin typeface="Calibri"/>
                <a:cs typeface="Calibri"/>
              </a:rPr>
              <a:t>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</a:t>
            </a:r>
            <a:r>
              <a:rPr lang="en-US" sz="2000" dirty="0" smtClean="0">
                <a:latin typeface="Calibri"/>
                <a:cs typeface="Calibri"/>
              </a:rPr>
              <a:t>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Probabilities </a:t>
            </a:r>
            <a:r>
              <a:rPr lang="en-US" dirty="0">
                <a:latin typeface="Calibri"/>
                <a:cs typeface="Calibri"/>
              </a:rPr>
              <a:t>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</a:t>
            </a:r>
            <a:r>
              <a:rPr lang="en-US" sz="2400" dirty="0" smtClean="0">
                <a:latin typeface="Calibri"/>
                <a:cs typeface="Calibri"/>
              </a:rPr>
              <a:t>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cs typeface="Calibri"/>
              </a:rPr>
              <a:t>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Probabilities </a:t>
            </a:r>
            <a:r>
              <a:rPr lang="en-US" dirty="0">
                <a:latin typeface="Calibri"/>
                <a:cs typeface="Calibri"/>
              </a:rPr>
              <a:t>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 smtClean="0">
                <a:latin typeface="Calibri"/>
                <a:cs typeface="Calibri"/>
              </a:rPr>
              <a:t>Assume</a:t>
            </a:r>
            <a:r>
              <a:rPr lang="en-US" sz="2400" dirty="0" smtClean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      Consequence: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Not </a:t>
            </a:r>
            <a:r>
              <a:rPr lang="en-US" sz="2400" dirty="0">
                <a:latin typeface="Calibri"/>
                <a:cs typeface="Calibri"/>
              </a:rPr>
              <a:t>every BN can represent every joint </a:t>
            </a:r>
            <a:r>
              <a:rPr lang="en-US" sz="2400" dirty="0" smtClean="0">
                <a:latin typeface="Calibri"/>
                <a:cs typeface="Calibri"/>
              </a:rPr>
              <a:t>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CC0000"/>
                </a:solidFill>
                <a:latin typeface="Calibri"/>
                <a:cs typeface="Calibri"/>
              </a:rPr>
              <a:t>Models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/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</a:t>
            </a:r>
            <a:r>
              <a:rPr lang="en-US" sz="2000" dirty="0" smtClean="0">
                <a:latin typeface="Calibri"/>
                <a:cs typeface="Calibri"/>
              </a:rPr>
              <a:t>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Example: value of information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</a:t>
            </a:r>
            <a:r>
              <a:rPr lang="en-US" sz="2400" dirty="0" smtClean="0">
                <a:latin typeface="Calibri"/>
                <a:cs typeface="Calibri"/>
              </a:rPr>
              <a:t>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</a:t>
            </a:r>
            <a:r>
              <a:rPr lang="en-US" sz="2000" dirty="0" smtClean="0">
                <a:latin typeface="Calibri"/>
                <a:cs typeface="Calibri"/>
              </a:rPr>
              <a:t>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Bayes’</a:t>
            </a:r>
            <a:r>
              <a:rPr lang="en-US" altLang="ja-JP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Nets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146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 about that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Today</a:t>
            </a:r>
            <a:r>
              <a:rPr lang="en-US" sz="2000" dirty="0">
                <a:latin typeface="Calibri"/>
                <a:cs typeface="Calibri"/>
              </a:rPr>
              <a:t>: </a:t>
            </a:r>
            <a:endParaRPr lang="en-US" sz="2000" dirty="0" smtClean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First assembled </a:t>
            </a:r>
            <a:r>
              <a:rPr lang="en-US" sz="1600" dirty="0">
                <a:latin typeface="Calibri"/>
                <a:cs typeface="Calibri"/>
              </a:rPr>
              <a:t>BNs using an intuitive notion of conditional independence as causality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Then saw that key property is conditional independence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Main </a:t>
            </a:r>
            <a:r>
              <a:rPr lang="en-US" sz="2000" dirty="0">
                <a:latin typeface="Calibri"/>
                <a:cs typeface="Calibri"/>
              </a:rPr>
              <a:t>goal: answer queries about conditional independence and </a:t>
            </a:r>
            <a:r>
              <a:rPr lang="en-US" sz="2000" dirty="0" smtClean="0">
                <a:latin typeface="Calibri"/>
                <a:cs typeface="Calibri"/>
              </a:rPr>
              <a:t>influence 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After that: how to answer numerical queries (inference)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2" y="1524000"/>
            <a:ext cx="5332633" cy="388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product two simpler </a:t>
            </a:r>
            <a:r>
              <a:rPr lang="en-US" sz="2000" dirty="0" smtClean="0">
                <a:latin typeface="Calibri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	</a:t>
            </a:r>
            <a:endParaRPr lang="en-US" sz="2400" dirty="0">
              <a:latin typeface="Calibri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</a:t>
            </a:r>
            <a:r>
              <a:rPr lang="en-US" sz="2400" i="1" dirty="0" smtClean="0">
                <a:latin typeface="Calibri"/>
                <a:cs typeface="Calibri"/>
              </a:rPr>
              <a:t>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</a:t>
            </a:r>
            <a:r>
              <a:rPr lang="en-US" sz="2000" dirty="0" smtClean="0">
                <a:latin typeface="Calibri"/>
                <a:cs typeface="Calibri"/>
              </a:rPr>
              <a:t>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/>
                <a:gridCol w="571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cavity</a:t>
            </a:r>
            <a:r>
              <a:rPr lang="en-US" sz="1800" dirty="0">
                <a:latin typeface="Calibri"/>
                <a:cs typeface="Calibri"/>
              </a:rPr>
              <a:t>) = P(+catch| </a:t>
            </a:r>
            <a:r>
              <a:rPr lang="en-US" sz="1800" dirty="0" smtClean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cavity</a:t>
            </a:r>
            <a:r>
              <a:rPr lang="en-US" sz="1800" dirty="0"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One can be derived from the other easily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52475</TotalTime>
  <Words>1606</Words>
  <Application>Microsoft Macintosh PowerPoint</Application>
  <PresentationFormat>Custom</PresentationFormat>
  <Paragraphs>557</Paragraphs>
  <Slides>34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dan-berkeley-nlp-v1</vt:lpstr>
      <vt:lpstr>Announcements</vt:lpstr>
      <vt:lpstr>CS 188: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Traffic II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  <vt:lpstr>Bayes’ Nets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3288</cp:revision>
  <cp:lastPrinted>2014-03-18T18:14:25Z</cp:lastPrinted>
  <dcterms:created xsi:type="dcterms:W3CDTF">2004-08-27T04:16:05Z</dcterms:created>
  <dcterms:modified xsi:type="dcterms:W3CDTF">2014-08-22T06:58:22Z</dcterms:modified>
</cp:coreProperties>
</file>